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75" r:id="rId3"/>
    <p:sldId id="276" r:id="rId4"/>
    <p:sldId id="277" r:id="rId5"/>
    <p:sldId id="287" r:id="rId6"/>
    <p:sldId id="289" r:id="rId7"/>
    <p:sldId id="293" r:id="rId8"/>
    <p:sldId id="292" r:id="rId9"/>
    <p:sldId id="303" r:id="rId10"/>
    <p:sldId id="288" r:id="rId11"/>
    <p:sldId id="291" r:id="rId12"/>
    <p:sldId id="294" r:id="rId13"/>
    <p:sldId id="299" r:id="rId14"/>
    <p:sldId id="298" r:id="rId15"/>
    <p:sldId id="295" r:id="rId16"/>
    <p:sldId id="300" r:id="rId17"/>
    <p:sldId id="296" r:id="rId18"/>
    <p:sldId id="265" r:id="rId19"/>
    <p:sldId id="266" r:id="rId20"/>
    <p:sldId id="267" r:id="rId21"/>
    <p:sldId id="297" r:id="rId22"/>
    <p:sldId id="302" r:id="rId23"/>
    <p:sldId id="301" r:id="rId24"/>
    <p:sldId id="290" r:id="rId25"/>
    <p:sldId id="286"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382" autoAdjust="0"/>
  </p:normalViewPr>
  <p:slideViewPr>
    <p:cSldViewPr snapToGrid="0">
      <p:cViewPr>
        <p:scale>
          <a:sx n="60" d="100"/>
          <a:sy n="60" d="100"/>
        </p:scale>
        <p:origin x="34" y="4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p:cNvSpPr>
            <a:spLocks noGrp="1"/>
          </p:cNvSpPr>
          <p:nvPr>
            <p:ph type="dt" sz="half" idx="10"/>
          </p:nvPr>
        </p:nvSpPr>
        <p:spPr/>
        <p:txBody>
          <a:bodyPr/>
          <a:lstStyle/>
          <a:p>
            <a:fld id="{A7C2165F-24DA-4907-8B95-DD442CCB41C5}" type="datetimeFigureOut">
              <a:rPr lang="nl-NL" smtClean="0"/>
              <a:t>14-4-2020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265AA20-CB0C-4E52-93F5-FA53075DA89A}" type="slidenum">
              <a:rPr lang="nl-NL" smtClean="0"/>
              <a:t>‹nr.›</a:t>
            </a:fld>
            <a:endParaRPr lang="nl-NL"/>
          </a:p>
        </p:txBody>
      </p:sp>
    </p:spTree>
    <p:extLst>
      <p:ext uri="{BB962C8B-B14F-4D97-AF65-F5344CB8AC3E}">
        <p14:creationId xmlns:p14="http://schemas.microsoft.com/office/powerpoint/2010/main" val="302567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7C2165F-24DA-4907-8B95-DD442CCB41C5}" type="datetimeFigureOut">
              <a:rPr lang="nl-NL" smtClean="0"/>
              <a:t>14-4-2020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265AA20-CB0C-4E52-93F5-FA53075DA89A}" type="slidenum">
              <a:rPr lang="nl-NL" smtClean="0"/>
              <a:t>‹nr.›</a:t>
            </a:fld>
            <a:endParaRPr lang="nl-NL"/>
          </a:p>
        </p:txBody>
      </p:sp>
    </p:spTree>
    <p:extLst>
      <p:ext uri="{BB962C8B-B14F-4D97-AF65-F5344CB8AC3E}">
        <p14:creationId xmlns:p14="http://schemas.microsoft.com/office/powerpoint/2010/main" val="2943208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7C2165F-24DA-4907-8B95-DD442CCB41C5}" type="datetimeFigureOut">
              <a:rPr lang="nl-NL" smtClean="0"/>
              <a:t>14-4-2020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265AA20-CB0C-4E52-93F5-FA53075DA89A}" type="slidenum">
              <a:rPr lang="nl-NL" smtClean="0"/>
              <a:t>‹nr.›</a:t>
            </a:fld>
            <a:endParaRPr lang="nl-NL"/>
          </a:p>
        </p:txBody>
      </p:sp>
    </p:spTree>
    <p:extLst>
      <p:ext uri="{BB962C8B-B14F-4D97-AF65-F5344CB8AC3E}">
        <p14:creationId xmlns:p14="http://schemas.microsoft.com/office/powerpoint/2010/main" val="299578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7C2165F-24DA-4907-8B95-DD442CCB41C5}" type="datetimeFigureOut">
              <a:rPr lang="nl-NL" smtClean="0"/>
              <a:t>14-4-2020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265AA20-CB0C-4E52-93F5-FA53075DA89A}" type="slidenum">
              <a:rPr lang="nl-NL" smtClean="0"/>
              <a:t>‹nr.›</a:t>
            </a:fld>
            <a:endParaRPr lang="nl-NL"/>
          </a:p>
        </p:txBody>
      </p:sp>
    </p:spTree>
    <p:extLst>
      <p:ext uri="{BB962C8B-B14F-4D97-AF65-F5344CB8AC3E}">
        <p14:creationId xmlns:p14="http://schemas.microsoft.com/office/powerpoint/2010/main" val="94842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A7C2165F-24DA-4907-8B95-DD442CCB41C5}" type="datetimeFigureOut">
              <a:rPr lang="nl-NL" smtClean="0"/>
              <a:t>14-4-2020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265AA20-CB0C-4E52-93F5-FA53075DA89A}" type="slidenum">
              <a:rPr lang="nl-NL" smtClean="0"/>
              <a:t>‹nr.›</a:t>
            </a:fld>
            <a:endParaRPr lang="nl-NL"/>
          </a:p>
        </p:txBody>
      </p:sp>
    </p:spTree>
    <p:extLst>
      <p:ext uri="{BB962C8B-B14F-4D97-AF65-F5344CB8AC3E}">
        <p14:creationId xmlns:p14="http://schemas.microsoft.com/office/powerpoint/2010/main" val="4100524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A7C2165F-24DA-4907-8B95-DD442CCB41C5}" type="datetimeFigureOut">
              <a:rPr lang="nl-NL" smtClean="0"/>
              <a:t>14-4-2020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265AA20-CB0C-4E52-93F5-FA53075DA89A}" type="slidenum">
              <a:rPr lang="nl-NL" smtClean="0"/>
              <a:t>‹nr.›</a:t>
            </a:fld>
            <a:endParaRPr lang="nl-NL"/>
          </a:p>
        </p:txBody>
      </p:sp>
    </p:spTree>
    <p:extLst>
      <p:ext uri="{BB962C8B-B14F-4D97-AF65-F5344CB8AC3E}">
        <p14:creationId xmlns:p14="http://schemas.microsoft.com/office/powerpoint/2010/main" val="3043017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7C2165F-24DA-4907-8B95-DD442CCB41C5}" type="datetimeFigureOut">
              <a:rPr lang="nl-NL" smtClean="0"/>
              <a:t>14-4-2020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265AA20-CB0C-4E52-93F5-FA53075DA89A}" type="slidenum">
              <a:rPr lang="nl-NL" smtClean="0"/>
              <a:t>‹nr.›</a:t>
            </a:fld>
            <a:endParaRPr lang="nl-NL"/>
          </a:p>
        </p:txBody>
      </p:sp>
    </p:spTree>
    <p:extLst>
      <p:ext uri="{BB962C8B-B14F-4D97-AF65-F5344CB8AC3E}">
        <p14:creationId xmlns:p14="http://schemas.microsoft.com/office/powerpoint/2010/main" val="47113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A7C2165F-24DA-4907-8B95-DD442CCB41C5}" type="datetimeFigureOut">
              <a:rPr lang="nl-NL" smtClean="0"/>
              <a:t>14-4-2020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265AA20-CB0C-4E52-93F5-FA53075DA89A}" type="slidenum">
              <a:rPr lang="nl-NL" smtClean="0"/>
              <a:t>‹nr.›</a:t>
            </a:fld>
            <a:endParaRPr lang="nl-NL"/>
          </a:p>
        </p:txBody>
      </p:sp>
    </p:spTree>
    <p:extLst>
      <p:ext uri="{BB962C8B-B14F-4D97-AF65-F5344CB8AC3E}">
        <p14:creationId xmlns:p14="http://schemas.microsoft.com/office/powerpoint/2010/main" val="328902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7C2165F-24DA-4907-8B95-DD442CCB41C5}" type="datetimeFigureOut">
              <a:rPr lang="nl-NL" smtClean="0"/>
              <a:t>14-4-2020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265AA20-CB0C-4E52-93F5-FA53075DA89A}" type="slidenum">
              <a:rPr lang="nl-NL" smtClean="0"/>
              <a:t>‹nr.›</a:t>
            </a:fld>
            <a:endParaRPr lang="nl-NL"/>
          </a:p>
        </p:txBody>
      </p:sp>
    </p:spTree>
    <p:extLst>
      <p:ext uri="{BB962C8B-B14F-4D97-AF65-F5344CB8AC3E}">
        <p14:creationId xmlns:p14="http://schemas.microsoft.com/office/powerpoint/2010/main" val="36191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A7C2165F-24DA-4907-8B95-DD442CCB41C5}" type="datetimeFigureOut">
              <a:rPr lang="nl-NL" smtClean="0"/>
              <a:t>14-4-2020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265AA20-CB0C-4E52-93F5-FA53075DA89A}" type="slidenum">
              <a:rPr lang="nl-NL" smtClean="0"/>
              <a:t>‹nr.›</a:t>
            </a:fld>
            <a:endParaRPr lang="nl-NL"/>
          </a:p>
        </p:txBody>
      </p:sp>
    </p:spTree>
    <p:extLst>
      <p:ext uri="{BB962C8B-B14F-4D97-AF65-F5344CB8AC3E}">
        <p14:creationId xmlns:p14="http://schemas.microsoft.com/office/powerpoint/2010/main" val="55706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A7C2165F-24DA-4907-8B95-DD442CCB41C5}" type="datetimeFigureOut">
              <a:rPr lang="nl-NL" smtClean="0"/>
              <a:t>14-4-2020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265AA20-CB0C-4E52-93F5-FA53075DA89A}" type="slidenum">
              <a:rPr lang="nl-NL" smtClean="0"/>
              <a:t>‹nr.›</a:t>
            </a:fld>
            <a:endParaRPr lang="nl-NL"/>
          </a:p>
        </p:txBody>
      </p:sp>
    </p:spTree>
    <p:extLst>
      <p:ext uri="{BB962C8B-B14F-4D97-AF65-F5344CB8AC3E}">
        <p14:creationId xmlns:p14="http://schemas.microsoft.com/office/powerpoint/2010/main" val="400611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2165F-24DA-4907-8B95-DD442CCB41C5}" type="datetimeFigureOut">
              <a:rPr lang="nl-NL" smtClean="0"/>
              <a:t>14-4-2020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5AA20-CB0C-4E52-93F5-FA53075DA89A}" type="slidenum">
              <a:rPr lang="nl-NL" smtClean="0"/>
              <a:t>‹nr.›</a:t>
            </a:fld>
            <a:endParaRPr lang="nl-NL"/>
          </a:p>
        </p:txBody>
      </p:sp>
    </p:spTree>
    <p:extLst>
      <p:ext uri="{BB962C8B-B14F-4D97-AF65-F5344CB8AC3E}">
        <p14:creationId xmlns:p14="http://schemas.microsoft.com/office/powerpoint/2010/main" val="123977666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XvxTUKceXrM"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vliz.be/projects/iseca/nl/2012-09-20-09-08-30/2012-09-20-09-07-43.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ddiergezondheid.nl/water"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47A8CB-CD0E-42BE-A500-5C8F0CCD9A1E}"/>
              </a:ext>
            </a:extLst>
          </p:cNvPr>
          <p:cNvSpPr>
            <a:spLocks noGrp="1"/>
          </p:cNvSpPr>
          <p:nvPr>
            <p:ph type="ctrTitle"/>
          </p:nvPr>
        </p:nvSpPr>
        <p:spPr>
          <a:xfrm>
            <a:off x="1524000" y="1818649"/>
            <a:ext cx="9144000" cy="2387600"/>
          </a:xfrm>
        </p:spPr>
        <p:txBody>
          <a:bodyPr/>
          <a:lstStyle/>
          <a:p>
            <a:r>
              <a:rPr lang="nl-NL" sz="3600" dirty="0">
                <a:solidFill>
                  <a:srgbClr val="FF0000"/>
                </a:solidFill>
              </a:rPr>
              <a:t>Scheikunde 2</a:t>
            </a:r>
            <a:br>
              <a:rPr lang="nl-NL" dirty="0"/>
            </a:br>
            <a:r>
              <a:rPr lang="nl-NL" dirty="0"/>
              <a:t>3. Waterkwaliteit en zuurgraad</a:t>
            </a:r>
          </a:p>
        </p:txBody>
      </p:sp>
      <p:sp>
        <p:nvSpPr>
          <p:cNvPr id="3" name="Ondertitel 2">
            <a:extLst>
              <a:ext uri="{FF2B5EF4-FFF2-40B4-BE49-F238E27FC236}">
                <a16:creationId xmlns:a16="http://schemas.microsoft.com/office/drawing/2014/main" id="{0B88A409-0FB4-4D39-B4B1-116F287E2CF6}"/>
              </a:ext>
            </a:extLst>
          </p:cNvPr>
          <p:cNvSpPr>
            <a:spLocks noGrp="1"/>
          </p:cNvSpPr>
          <p:nvPr>
            <p:ph type="subTitle" idx="1"/>
          </p:nvPr>
        </p:nvSpPr>
        <p:spPr>
          <a:xfrm>
            <a:off x="1379621" y="4420186"/>
            <a:ext cx="9144000" cy="1655762"/>
          </a:xfrm>
        </p:spPr>
        <p:txBody>
          <a:bodyPr/>
          <a:lstStyle/>
          <a:p>
            <a:r>
              <a:rPr lang="nl-NL" dirty="0"/>
              <a:t>Niveau 3 en 4 Dierverzorging</a:t>
            </a:r>
          </a:p>
        </p:txBody>
      </p:sp>
      <p:pic>
        <p:nvPicPr>
          <p:cNvPr id="11266" name="Picture 2" descr="https://maken.wikiwijs.nl/generated/s960x720_2dd1f803d80c165461e97cdfd010523e89154c92.png">
            <a:extLst>
              <a:ext uri="{FF2B5EF4-FFF2-40B4-BE49-F238E27FC236}">
                <a16:creationId xmlns:a16="http://schemas.microsoft.com/office/drawing/2014/main" id="{7218E807-D236-4AA0-9117-19D237A16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3189" y="4000500"/>
            <a:ext cx="3234624"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390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5A975-C83E-4350-8D4F-3703962C1AC4}"/>
              </a:ext>
            </a:extLst>
          </p:cNvPr>
          <p:cNvSpPr>
            <a:spLocks noGrp="1"/>
          </p:cNvSpPr>
          <p:nvPr>
            <p:ph type="title"/>
          </p:nvPr>
        </p:nvSpPr>
        <p:spPr/>
        <p:txBody>
          <a:bodyPr/>
          <a:lstStyle/>
          <a:p>
            <a:r>
              <a:rPr lang="nl-NL" dirty="0"/>
              <a:t>Vervuiling voor mensen</a:t>
            </a:r>
          </a:p>
        </p:txBody>
      </p:sp>
      <p:sp>
        <p:nvSpPr>
          <p:cNvPr id="3" name="Tijdelijke aanduiding voor inhoud 2">
            <a:extLst>
              <a:ext uri="{FF2B5EF4-FFF2-40B4-BE49-F238E27FC236}">
                <a16:creationId xmlns:a16="http://schemas.microsoft.com/office/drawing/2014/main" id="{936AF9E4-631F-4E96-B31D-EA19A27D756A}"/>
              </a:ext>
            </a:extLst>
          </p:cNvPr>
          <p:cNvSpPr>
            <a:spLocks noGrp="1"/>
          </p:cNvSpPr>
          <p:nvPr>
            <p:ph idx="1"/>
          </p:nvPr>
        </p:nvSpPr>
        <p:spPr/>
        <p:txBody>
          <a:bodyPr/>
          <a:lstStyle/>
          <a:p>
            <a:r>
              <a:rPr lang="nl-NL" dirty="0"/>
              <a:t>Vervuiling heeft vele oorzaken, maar vooral:</a:t>
            </a:r>
          </a:p>
          <a:p>
            <a:pPr lvl="1"/>
            <a:r>
              <a:rPr lang="nl-NL" dirty="0"/>
              <a:t>residu's van industrie en landbouw</a:t>
            </a:r>
          </a:p>
          <a:p>
            <a:pPr lvl="1"/>
            <a:r>
              <a:rPr lang="nl-NL" dirty="0"/>
              <a:t>onvoldoende of afwezige afvalwaterbehandeling </a:t>
            </a:r>
          </a:p>
          <a:p>
            <a:r>
              <a:rPr lang="nl-NL" dirty="0"/>
              <a:t>De helft van de wereldbevolking heeft te kampen met ziekten, die rechtstreeks of onrechtstreeks te wijten zijn aan het gebruiken van vervuild water. </a:t>
            </a:r>
          </a:p>
          <a:p>
            <a:r>
              <a:rPr lang="nl-NL" dirty="0"/>
              <a:t>Elk jaar sterven 5 miljoen mensen, onder wie 4 op 5 kinderen in de ontwikkelingslanden aan vervuild water.</a:t>
            </a:r>
          </a:p>
        </p:txBody>
      </p:sp>
    </p:spTree>
    <p:extLst>
      <p:ext uri="{BB962C8B-B14F-4D97-AF65-F5344CB8AC3E}">
        <p14:creationId xmlns:p14="http://schemas.microsoft.com/office/powerpoint/2010/main" val="633411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D46D4A-5D28-415D-98C8-9E1E1B0EFA3E}"/>
              </a:ext>
            </a:extLst>
          </p:cNvPr>
          <p:cNvSpPr>
            <a:spLocks noGrp="1"/>
          </p:cNvSpPr>
          <p:nvPr>
            <p:ph type="title"/>
          </p:nvPr>
        </p:nvSpPr>
        <p:spPr>
          <a:xfrm>
            <a:off x="448828" y="756443"/>
            <a:ext cx="10515600" cy="1325563"/>
          </a:xfrm>
        </p:spPr>
        <p:txBody>
          <a:bodyPr/>
          <a:lstStyle/>
          <a:p>
            <a:r>
              <a:rPr lang="nl-NL" dirty="0"/>
              <a:t>Waterkwaliteit wordt o.a. bepaald door:</a:t>
            </a:r>
          </a:p>
        </p:txBody>
      </p:sp>
      <p:sp>
        <p:nvSpPr>
          <p:cNvPr id="3" name="Tijdelijke aanduiding voor inhoud 2">
            <a:extLst>
              <a:ext uri="{FF2B5EF4-FFF2-40B4-BE49-F238E27FC236}">
                <a16:creationId xmlns:a16="http://schemas.microsoft.com/office/drawing/2014/main" id="{905BA1A6-E339-434B-807E-B501C0E2F02A}"/>
              </a:ext>
            </a:extLst>
          </p:cNvPr>
          <p:cNvSpPr>
            <a:spLocks noGrp="1"/>
          </p:cNvSpPr>
          <p:nvPr>
            <p:ph idx="1"/>
          </p:nvPr>
        </p:nvSpPr>
        <p:spPr>
          <a:xfrm>
            <a:off x="838200" y="2082006"/>
            <a:ext cx="10515600" cy="4351338"/>
          </a:xfrm>
        </p:spPr>
        <p:txBody>
          <a:bodyPr/>
          <a:lstStyle/>
          <a:p>
            <a:r>
              <a:rPr lang="nl-NL" dirty="0"/>
              <a:t>Temperatuur</a:t>
            </a:r>
          </a:p>
          <a:p>
            <a:r>
              <a:rPr lang="nl-NL" dirty="0"/>
              <a:t>Zuurstofgehalte</a:t>
            </a:r>
          </a:p>
          <a:p>
            <a:r>
              <a:rPr lang="nl-NL" dirty="0"/>
              <a:t>Stikstofgehalte </a:t>
            </a:r>
          </a:p>
          <a:p>
            <a:r>
              <a:rPr lang="nl-NL" dirty="0"/>
              <a:t>Hardheid van het water (</a:t>
            </a:r>
            <a:r>
              <a:rPr lang="nl-NL" dirty="0" err="1"/>
              <a:t>gH</a:t>
            </a:r>
            <a:r>
              <a:rPr lang="nl-NL" dirty="0"/>
              <a:t> en </a:t>
            </a:r>
            <a:r>
              <a:rPr lang="nl-NL" dirty="0" err="1"/>
              <a:t>Kh</a:t>
            </a:r>
            <a:r>
              <a:rPr lang="nl-NL" dirty="0"/>
              <a:t>)</a:t>
            </a:r>
          </a:p>
          <a:p>
            <a:r>
              <a:rPr lang="nl-NL" dirty="0"/>
              <a:t>Soortenrijkdom</a:t>
            </a:r>
          </a:p>
          <a:p>
            <a:r>
              <a:rPr lang="nl-NL" dirty="0"/>
              <a:t>Vervuilingsgraad</a:t>
            </a:r>
          </a:p>
          <a:p>
            <a:r>
              <a:rPr lang="nl-NL" dirty="0"/>
              <a:t>Voedselrijkdom </a:t>
            </a:r>
            <a:r>
              <a:rPr lang="nl-NL" dirty="0">
                <a:sym typeface="Wingdings" panose="05000000000000000000" pitchFamily="2" charset="2"/>
              </a:rPr>
              <a:t> eutrofiëring</a:t>
            </a:r>
            <a:endParaRPr lang="nl-NL" dirty="0"/>
          </a:p>
        </p:txBody>
      </p:sp>
    </p:spTree>
    <p:extLst>
      <p:ext uri="{BB962C8B-B14F-4D97-AF65-F5344CB8AC3E}">
        <p14:creationId xmlns:p14="http://schemas.microsoft.com/office/powerpoint/2010/main" val="2556851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710E0-1770-41F7-A783-96BA3E610478}"/>
              </a:ext>
            </a:extLst>
          </p:cNvPr>
          <p:cNvSpPr>
            <a:spLocks noGrp="1"/>
          </p:cNvSpPr>
          <p:nvPr>
            <p:ph type="title"/>
          </p:nvPr>
        </p:nvSpPr>
        <p:spPr/>
        <p:txBody>
          <a:bodyPr/>
          <a:lstStyle/>
          <a:p>
            <a:r>
              <a:rPr lang="nl-NL" dirty="0"/>
              <a:t>Watertemperatuur</a:t>
            </a:r>
          </a:p>
        </p:txBody>
      </p:sp>
      <p:sp>
        <p:nvSpPr>
          <p:cNvPr id="3" name="Tijdelijke aanduiding voor inhoud 2">
            <a:extLst>
              <a:ext uri="{FF2B5EF4-FFF2-40B4-BE49-F238E27FC236}">
                <a16:creationId xmlns:a16="http://schemas.microsoft.com/office/drawing/2014/main" id="{2483AEB2-47D8-4A3C-9D7E-022072EB09CB}"/>
              </a:ext>
            </a:extLst>
          </p:cNvPr>
          <p:cNvSpPr>
            <a:spLocks noGrp="1"/>
          </p:cNvSpPr>
          <p:nvPr>
            <p:ph idx="1"/>
          </p:nvPr>
        </p:nvSpPr>
        <p:spPr/>
        <p:txBody>
          <a:bodyPr/>
          <a:lstStyle/>
          <a:p>
            <a:r>
              <a:rPr lang="nl-NL" dirty="0"/>
              <a:t>In Celsius gemeten met een thermometer</a:t>
            </a:r>
          </a:p>
          <a:p>
            <a:pPr lvl="1"/>
            <a:r>
              <a:rPr lang="nl-NL" dirty="0"/>
              <a:t>0  ̊ͦC is smeltend water en 100  ͦC is kokend water</a:t>
            </a:r>
          </a:p>
          <a:p>
            <a:r>
              <a:rPr lang="nl-NL" dirty="0"/>
              <a:t>Twee typen thermometers</a:t>
            </a:r>
          </a:p>
          <a:p>
            <a:pPr lvl="1"/>
            <a:r>
              <a:rPr lang="nl-NL" dirty="0"/>
              <a:t>Vloeistofthermometer: werkt op het uitzetten van een vloeistof</a:t>
            </a:r>
          </a:p>
          <a:p>
            <a:pPr lvl="1"/>
            <a:r>
              <a:rPr lang="nl-NL" dirty="0"/>
              <a:t>Bimetaalthermometer: werkt op het kromtrekken van een </a:t>
            </a:r>
            <a:r>
              <a:rPr lang="nl-NL" dirty="0" err="1"/>
              <a:t>bi-metaal</a:t>
            </a:r>
            <a:endParaRPr lang="nl-NL" dirty="0"/>
          </a:p>
          <a:p>
            <a:r>
              <a:rPr lang="nl-NL" b="1" dirty="0"/>
              <a:t>ijken</a:t>
            </a:r>
            <a:r>
              <a:rPr lang="nl-NL" dirty="0"/>
              <a:t> is het maken van een schaalverdeling</a:t>
            </a:r>
          </a:p>
          <a:p>
            <a:pPr marL="0" indent="0">
              <a:buNone/>
            </a:pPr>
            <a:endParaRPr lang="nl-NL" dirty="0"/>
          </a:p>
          <a:p>
            <a:endParaRPr lang="nl-NL" dirty="0"/>
          </a:p>
          <a:p>
            <a:endParaRPr lang="nl-NL" dirty="0"/>
          </a:p>
          <a:p>
            <a:endParaRPr lang="nl-NL" dirty="0"/>
          </a:p>
          <a:p>
            <a:endParaRPr lang="nl-NL" dirty="0"/>
          </a:p>
        </p:txBody>
      </p:sp>
      <p:sp>
        <p:nvSpPr>
          <p:cNvPr id="5" name="Rectangle 3">
            <a:extLst>
              <a:ext uri="{FF2B5EF4-FFF2-40B4-BE49-F238E27FC236}">
                <a16:creationId xmlns:a16="http://schemas.microsoft.com/office/drawing/2014/main" id="{6590BBC1-BAC2-453B-8EBD-4623B8C53DF5}"/>
              </a:ext>
            </a:extLst>
          </p:cNvPr>
          <p:cNvSpPr>
            <a:spLocks noChangeArrowheads="1"/>
          </p:cNvSpPr>
          <p:nvPr/>
        </p:nvSpPr>
        <p:spPr bwMode="auto">
          <a:xfrm>
            <a:off x="0" y="0"/>
            <a:ext cx="12192000" cy="0"/>
          </a:xfrm>
          <a:prstGeom prst="rect">
            <a:avLst/>
          </a:prstGeom>
          <a:solidFill>
            <a:srgbClr val="C8EE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nl-NL" altLang="nl-NL" sz="1000" b="0" i="0" u="none" strike="noStrike" cap="none" normalizeH="0" baseline="0">
                <a:ln>
                  <a:noFill/>
                </a:ln>
                <a:solidFill>
                  <a:srgbClr val="018814"/>
                </a:solidFill>
                <a:effectLst/>
                <a:latin typeface="Source Sans Pro" panose="020B0503030403020204" pitchFamily="34" charset="0"/>
              </a:rPr>
            </a:br>
            <a:r>
              <a:rPr kumimoji="0" lang="nl-NL" altLang="nl-NL" sz="1000" b="0" i="0" u="none" strike="noStrike" cap="none" normalizeH="0" baseline="0">
                <a:ln>
                  <a:noFill/>
                </a:ln>
                <a:solidFill>
                  <a:srgbClr val="018814"/>
                </a:solidFill>
                <a:effectLst/>
                <a:latin typeface="Source Sans Pro" panose="020B0503030403020204" pitchFamily="34" charset="0"/>
              </a:rPr>
              <a:t>Thermometer</a:t>
            </a:r>
            <a:endParaRPr kumimoji="0" lang="nl-NL" altLang="nl-NL" sz="8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rgbClr val="0A0A0A"/>
                </a:solidFill>
                <a:effectLst/>
                <a:latin typeface="Source Sans Pro" panose="020B0503030403020204" pitchFamily="34" charset="0"/>
              </a:rPr>
              <a:t>  </a:t>
            </a:r>
            <a:endParaRPr kumimoji="0" lang="nl-NL" altLang="nl-NL" sz="81000" b="0" i="0" u="none" strike="noStrike" cap="none" normalizeH="0" baseline="0">
              <a:ln>
                <a:noFill/>
              </a:ln>
              <a:solidFill>
                <a:srgbClr val="0A0A0A"/>
              </a:solidFill>
              <a:effectLst/>
              <a:latin typeface="Source Sans Pro" panose="020B0503030403020204" pitchFamily="34" charset="0"/>
            </a:endParaRPr>
          </a:p>
        </p:txBody>
      </p:sp>
      <p:pic>
        <p:nvPicPr>
          <p:cNvPr id="1030" name="Picture 6" descr="http://www.inask.nl/_ownimages/vloeistofthermometer.jpg">
            <a:extLst>
              <a:ext uri="{FF2B5EF4-FFF2-40B4-BE49-F238E27FC236}">
                <a16:creationId xmlns:a16="http://schemas.microsoft.com/office/drawing/2014/main" id="{87A8A9B0-C7E7-4E68-B8DD-64852DFFB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0899" y="4267200"/>
            <a:ext cx="34544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018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nask.nl/_ownimages/thermometer_ijken.jpg">
            <a:extLst>
              <a:ext uri="{FF2B5EF4-FFF2-40B4-BE49-F238E27FC236}">
                <a16:creationId xmlns:a16="http://schemas.microsoft.com/office/drawing/2014/main" id="{08EEEAD2-1E8F-4D3A-A5FD-4847DAE8D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084" y="446810"/>
            <a:ext cx="763905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EA8F9466-B55A-4C5C-867A-48A96BBE5708}"/>
              </a:ext>
            </a:extLst>
          </p:cNvPr>
          <p:cNvSpPr txBox="1"/>
          <p:nvPr/>
        </p:nvSpPr>
        <p:spPr>
          <a:xfrm>
            <a:off x="9060872" y="3429000"/>
            <a:ext cx="2753591" cy="646331"/>
          </a:xfrm>
          <a:prstGeom prst="rect">
            <a:avLst/>
          </a:prstGeom>
          <a:noFill/>
        </p:spPr>
        <p:txBody>
          <a:bodyPr wrap="square" rtlCol="0">
            <a:spAutoFit/>
          </a:bodyPr>
          <a:lstStyle/>
          <a:p>
            <a:r>
              <a:rPr lang="nl-NL" dirty="0"/>
              <a:t>Kijk </a:t>
            </a:r>
            <a:r>
              <a:rPr lang="nl-NL" dirty="0">
                <a:hlinkClick r:id="rId3"/>
              </a:rPr>
              <a:t>deze video </a:t>
            </a:r>
            <a:r>
              <a:rPr lang="nl-NL" dirty="0"/>
              <a:t>over het ijken van een thermometer.</a:t>
            </a:r>
          </a:p>
        </p:txBody>
      </p:sp>
    </p:spTree>
    <p:extLst>
      <p:ext uri="{BB962C8B-B14F-4D97-AF65-F5344CB8AC3E}">
        <p14:creationId xmlns:p14="http://schemas.microsoft.com/office/powerpoint/2010/main" val="3001458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inask.nl/_ownimages/bimetaalthermometer.jpg">
            <a:extLst>
              <a:ext uri="{FF2B5EF4-FFF2-40B4-BE49-F238E27FC236}">
                <a16:creationId xmlns:a16="http://schemas.microsoft.com/office/drawing/2014/main" id="{42A830F1-458D-4A73-9229-44C370F40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61963"/>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41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391DDA-E387-4AE6-9C6D-DC08F830BA13}"/>
              </a:ext>
            </a:extLst>
          </p:cNvPr>
          <p:cNvSpPr>
            <a:spLocks noGrp="1"/>
          </p:cNvSpPr>
          <p:nvPr>
            <p:ph type="title"/>
          </p:nvPr>
        </p:nvSpPr>
        <p:spPr/>
        <p:txBody>
          <a:bodyPr/>
          <a:lstStyle/>
          <a:p>
            <a:r>
              <a:rPr lang="nl-NL" dirty="0"/>
              <a:t>Zuurstofgehalte water</a:t>
            </a:r>
          </a:p>
        </p:txBody>
      </p:sp>
      <p:sp>
        <p:nvSpPr>
          <p:cNvPr id="3" name="Tijdelijke aanduiding voor inhoud 2">
            <a:extLst>
              <a:ext uri="{FF2B5EF4-FFF2-40B4-BE49-F238E27FC236}">
                <a16:creationId xmlns:a16="http://schemas.microsoft.com/office/drawing/2014/main" id="{2381627F-4340-48B6-9643-51713DDEE686}"/>
              </a:ext>
            </a:extLst>
          </p:cNvPr>
          <p:cNvSpPr>
            <a:spLocks noGrp="1"/>
          </p:cNvSpPr>
          <p:nvPr>
            <p:ph idx="1"/>
          </p:nvPr>
        </p:nvSpPr>
        <p:spPr>
          <a:xfrm>
            <a:off x="838200" y="1825625"/>
            <a:ext cx="11049000" cy="4351338"/>
          </a:xfrm>
        </p:spPr>
        <p:txBody>
          <a:bodyPr/>
          <a:lstStyle/>
          <a:p>
            <a:r>
              <a:rPr lang="nl-NL" dirty="0"/>
              <a:t>Zuurstofproductie treedt op door </a:t>
            </a:r>
            <a:r>
              <a:rPr lang="nl-NL" dirty="0" err="1"/>
              <a:t>fotosynthetiserende</a:t>
            </a:r>
            <a:r>
              <a:rPr lang="nl-NL" dirty="0"/>
              <a:t> organismen (algen en waterplanten)</a:t>
            </a:r>
          </a:p>
          <a:p>
            <a:r>
              <a:rPr lang="nl-NL" dirty="0"/>
              <a:t>Veel waterdieren zijn afhankelijk van de zuurstof die in het water opgelost is.</a:t>
            </a:r>
          </a:p>
          <a:p>
            <a:r>
              <a:rPr lang="nl-NL" dirty="0"/>
              <a:t>Zuurstofconsumptie treedt op ten gevolge van de afbraak (dissimilatie) van organische stof door micro-organismen, planten en dieren.</a:t>
            </a:r>
          </a:p>
          <a:p>
            <a:r>
              <a:rPr lang="nl-NL" dirty="0"/>
              <a:t>Dit zuurstofverbruik is in sterke mate van de temperatuur afhankelijk.</a:t>
            </a:r>
          </a:p>
          <a:p>
            <a:endParaRPr lang="nl-NL" dirty="0"/>
          </a:p>
          <a:p>
            <a:endParaRPr lang="nl-NL" dirty="0"/>
          </a:p>
        </p:txBody>
      </p:sp>
      <p:sp>
        <p:nvSpPr>
          <p:cNvPr id="5" name="AutoShape 4" descr="zuurstofverzadiging">
            <a:extLst>
              <a:ext uri="{FF2B5EF4-FFF2-40B4-BE49-F238E27FC236}">
                <a16:creationId xmlns:a16="http://schemas.microsoft.com/office/drawing/2014/main" id="{1376CE65-5534-481C-B1DF-98B7849BB92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104" name="Picture 8" descr="Waterkwaliteit">
            <a:extLst>
              <a:ext uri="{FF2B5EF4-FFF2-40B4-BE49-F238E27FC236}">
                <a16:creationId xmlns:a16="http://schemas.microsoft.com/office/drawing/2014/main" id="{F5E2FF20-3831-4AD0-AC90-C11F4F9EF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6270" y="4907902"/>
            <a:ext cx="2706461" cy="189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687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128B48-6C4B-439C-8E33-97864F572484}"/>
              </a:ext>
            </a:extLst>
          </p:cNvPr>
          <p:cNvSpPr>
            <a:spLocks noGrp="1"/>
          </p:cNvSpPr>
          <p:nvPr>
            <p:ph type="title"/>
          </p:nvPr>
        </p:nvSpPr>
        <p:spPr>
          <a:xfrm>
            <a:off x="838200" y="18255"/>
            <a:ext cx="10515600" cy="1325563"/>
          </a:xfrm>
        </p:spPr>
        <p:txBody>
          <a:bodyPr/>
          <a:lstStyle/>
          <a:p>
            <a:r>
              <a:rPr lang="nl-NL" dirty="0"/>
              <a:t>Bekijk dit plaatje goed</a:t>
            </a:r>
          </a:p>
        </p:txBody>
      </p:sp>
      <p:sp>
        <p:nvSpPr>
          <p:cNvPr id="3" name="Tijdelijke aanduiding voor inhoud 2">
            <a:extLst>
              <a:ext uri="{FF2B5EF4-FFF2-40B4-BE49-F238E27FC236}">
                <a16:creationId xmlns:a16="http://schemas.microsoft.com/office/drawing/2014/main" id="{2DCDABF6-8F5A-4397-8C58-78B77505C699}"/>
              </a:ext>
            </a:extLst>
          </p:cNvPr>
          <p:cNvSpPr>
            <a:spLocks noGrp="1"/>
          </p:cNvSpPr>
          <p:nvPr>
            <p:ph idx="1"/>
          </p:nvPr>
        </p:nvSpPr>
        <p:spPr/>
        <p:txBody>
          <a:bodyPr/>
          <a:lstStyle/>
          <a:p>
            <a:endParaRPr lang="nl-NL" dirty="0"/>
          </a:p>
        </p:txBody>
      </p:sp>
      <p:pic>
        <p:nvPicPr>
          <p:cNvPr id="5122" name="Picture 2" descr="Visbiologie - Hoe leven vissen? - Vissen en zuurstof - Stekkie ...">
            <a:extLst>
              <a:ext uri="{FF2B5EF4-FFF2-40B4-BE49-F238E27FC236}">
                <a16:creationId xmlns:a16="http://schemas.microsoft.com/office/drawing/2014/main" id="{2EC034DD-70DD-4263-84DC-FA86D232F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498" y="1624978"/>
            <a:ext cx="10963004" cy="475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163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162514-F40F-49CB-8897-E400AA7C23FD}"/>
              </a:ext>
            </a:extLst>
          </p:cNvPr>
          <p:cNvSpPr>
            <a:spLocks noGrp="1"/>
          </p:cNvSpPr>
          <p:nvPr>
            <p:ph type="title"/>
          </p:nvPr>
        </p:nvSpPr>
        <p:spPr/>
        <p:txBody>
          <a:bodyPr/>
          <a:lstStyle/>
          <a:p>
            <a:r>
              <a:rPr lang="nl-NL" dirty="0"/>
              <a:t>Hardheid van water</a:t>
            </a:r>
          </a:p>
        </p:txBody>
      </p:sp>
      <p:sp>
        <p:nvSpPr>
          <p:cNvPr id="3" name="Tijdelijke aanduiding voor inhoud 2">
            <a:extLst>
              <a:ext uri="{FF2B5EF4-FFF2-40B4-BE49-F238E27FC236}">
                <a16:creationId xmlns:a16="http://schemas.microsoft.com/office/drawing/2014/main" id="{38FB663D-A76F-4279-9D60-32803427202E}"/>
              </a:ext>
            </a:extLst>
          </p:cNvPr>
          <p:cNvSpPr>
            <a:spLocks noGrp="1"/>
          </p:cNvSpPr>
          <p:nvPr>
            <p:ph idx="1"/>
          </p:nvPr>
        </p:nvSpPr>
        <p:spPr/>
        <p:txBody>
          <a:bodyPr/>
          <a:lstStyle/>
          <a:p>
            <a:r>
              <a:rPr lang="nl-NL" dirty="0"/>
              <a:t>Onder andere hoeveelheid magnesium, calcium en overige zouten in het water (kalkzouten)</a:t>
            </a:r>
          </a:p>
          <a:p>
            <a:r>
              <a:rPr lang="nl-NL" dirty="0"/>
              <a:t>Wordt aangegeven als de GH-Waarden en KH-Waarden</a:t>
            </a:r>
          </a:p>
          <a:p>
            <a:r>
              <a:rPr lang="nl-NL" dirty="0"/>
              <a:t>De hardheid heeft veel invloed op de zuurtegraad van water en beïnvloed de pH dus sterk.</a:t>
            </a:r>
          </a:p>
          <a:p>
            <a:r>
              <a:rPr lang="nl-NL" dirty="0"/>
              <a:t>Hoe harder het water hoe meer zouten en hoe ‘basischer’ het water. </a:t>
            </a:r>
          </a:p>
          <a:p>
            <a:r>
              <a:rPr lang="nl-NL" dirty="0"/>
              <a:t>Zeep heeft als nadeel dat het met kalk uit het water een onoplosbaar zout vormt. Dit is de reden van een witte aanslag op verwarmingselementen van vaatwasser en wasmachine.</a:t>
            </a:r>
          </a:p>
          <a:p>
            <a:endParaRPr lang="nl-NL" dirty="0"/>
          </a:p>
        </p:txBody>
      </p:sp>
    </p:spTree>
    <p:extLst>
      <p:ext uri="{BB962C8B-B14F-4D97-AF65-F5344CB8AC3E}">
        <p14:creationId xmlns:p14="http://schemas.microsoft.com/office/powerpoint/2010/main" val="3143141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sz="3600" dirty="0"/>
              <a:t>Zuurgraad / pH</a:t>
            </a:r>
          </a:p>
        </p:txBody>
      </p:sp>
      <p:sp>
        <p:nvSpPr>
          <p:cNvPr id="2" name="Tijdelijke aanduiding voor inhoud 1"/>
          <p:cNvSpPr>
            <a:spLocks noGrp="1"/>
          </p:cNvSpPr>
          <p:nvPr>
            <p:ph idx="1"/>
          </p:nvPr>
        </p:nvSpPr>
        <p:spPr>
          <a:xfrm>
            <a:off x="677335" y="1700808"/>
            <a:ext cx="11340494" cy="4340555"/>
          </a:xfrm>
        </p:spPr>
        <p:txBody>
          <a:bodyPr>
            <a:normAutofit/>
          </a:bodyPr>
          <a:lstStyle/>
          <a:p>
            <a:r>
              <a:rPr lang="nl-NL" dirty="0"/>
              <a:t>pH is een rekenkundige aanduiding voor de hoeveelheid zuur die in een oplossing zit </a:t>
            </a:r>
          </a:p>
          <a:p>
            <a:r>
              <a:rPr lang="nl-NL" sz="2000" dirty="0"/>
              <a:t>De zuurgraad wordt aangegeven met een pH-waarde: een getal tussen 0 en 14</a:t>
            </a:r>
            <a:r>
              <a:rPr lang="nl-NL" sz="1400" dirty="0"/>
              <a:t>.</a:t>
            </a:r>
          </a:p>
          <a:p>
            <a:endParaRPr lang="nl-NL" sz="1400" dirty="0"/>
          </a:p>
          <a:p>
            <a:endParaRPr lang="nl-NL" sz="1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652" y="3429000"/>
            <a:ext cx="6008559" cy="2643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2164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sz="4000" dirty="0"/>
              <a:t>Zuur, neutraal en basisch</a:t>
            </a:r>
          </a:p>
        </p:txBody>
      </p:sp>
      <p:sp>
        <p:nvSpPr>
          <p:cNvPr id="2" name="Tijdelijke aanduiding voor inhoud 1"/>
          <p:cNvSpPr>
            <a:spLocks noGrp="1"/>
          </p:cNvSpPr>
          <p:nvPr>
            <p:ph idx="1"/>
          </p:nvPr>
        </p:nvSpPr>
        <p:spPr/>
        <p:txBody>
          <a:bodyPr/>
          <a:lstStyle/>
          <a:p>
            <a:pPr marL="109728" indent="0">
              <a:buNone/>
            </a:pPr>
            <a:r>
              <a:rPr lang="nl-NL" sz="2000" dirty="0"/>
              <a:t>Een oplossing is:</a:t>
            </a:r>
          </a:p>
          <a:p>
            <a:endParaRPr lang="nl-NL" sz="2000" dirty="0"/>
          </a:p>
          <a:p>
            <a:r>
              <a:rPr lang="nl-NL" sz="2000" dirty="0"/>
              <a:t>Zuur als pH &lt; 7</a:t>
            </a:r>
          </a:p>
          <a:p>
            <a:endParaRPr lang="nl-NL" sz="2000" dirty="0"/>
          </a:p>
          <a:p>
            <a:r>
              <a:rPr lang="nl-NL" sz="2000" dirty="0"/>
              <a:t>Neutraal als pH = 7</a:t>
            </a:r>
          </a:p>
          <a:p>
            <a:endParaRPr lang="nl-NL" sz="2000" dirty="0"/>
          </a:p>
          <a:p>
            <a:r>
              <a:rPr lang="nl-NL" sz="2000" dirty="0"/>
              <a:t>Basisch als pH &gt; 7</a:t>
            </a:r>
          </a:p>
          <a:p>
            <a:endParaRPr lang="nl-NL" dirty="0"/>
          </a:p>
        </p:txBody>
      </p:sp>
    </p:spTree>
    <p:extLst>
      <p:ext uri="{BB962C8B-B14F-4D97-AF65-F5344CB8AC3E}">
        <p14:creationId xmlns:p14="http://schemas.microsoft.com/office/powerpoint/2010/main" val="4240074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Dit blok</a:t>
            </a:r>
          </a:p>
        </p:txBody>
      </p:sp>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1554010917"/>
              </p:ext>
            </p:extLst>
          </p:nvPr>
        </p:nvGraphicFramePr>
        <p:xfrm>
          <a:off x="2432956" y="2130194"/>
          <a:ext cx="6528163" cy="3391696"/>
        </p:xfrm>
        <a:graphic>
          <a:graphicData uri="http://schemas.openxmlformats.org/drawingml/2006/table">
            <a:tbl>
              <a:tblPr firstRow="1" firstCol="1" bandRow="1">
                <a:tableStyleId>{21E4AEA4-8DFA-4A89-87EB-49C32662AFE0}</a:tableStyleId>
              </a:tblPr>
              <a:tblGrid>
                <a:gridCol w="1065277">
                  <a:extLst>
                    <a:ext uri="{9D8B030D-6E8A-4147-A177-3AD203B41FA5}">
                      <a16:colId xmlns:a16="http://schemas.microsoft.com/office/drawing/2014/main" val="3370036322"/>
                    </a:ext>
                  </a:extLst>
                </a:gridCol>
                <a:gridCol w="5462886">
                  <a:extLst>
                    <a:ext uri="{9D8B030D-6E8A-4147-A177-3AD203B41FA5}">
                      <a16:colId xmlns:a16="http://schemas.microsoft.com/office/drawing/2014/main" val="227324720"/>
                    </a:ext>
                  </a:extLst>
                </a:gridCol>
              </a:tblGrid>
              <a:tr h="421025">
                <a:tc>
                  <a:txBody>
                    <a:bodyPr/>
                    <a:lstStyle/>
                    <a:p>
                      <a:pPr algn="ctr">
                        <a:lnSpc>
                          <a:spcPct val="115000"/>
                        </a:lnSpc>
                        <a:spcAft>
                          <a:spcPts val="1000"/>
                        </a:spcAft>
                      </a:pPr>
                      <a:r>
                        <a:rPr lang="nl-NL" sz="1600" dirty="0">
                          <a:effectLst/>
                          <a:latin typeface="+mn-lt"/>
                        </a:rPr>
                        <a:t>LES</a:t>
                      </a:r>
                      <a:endParaRPr lang="nl-NL"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nl-NL" sz="1600" dirty="0">
                          <a:effectLst/>
                          <a:latin typeface="+mn-lt"/>
                        </a:rPr>
                        <a:t>Thema’s</a:t>
                      </a:r>
                      <a:endParaRPr lang="nl-NL"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3346327"/>
                  </a:ext>
                </a:extLst>
              </a:tr>
              <a:tr h="464697">
                <a:tc>
                  <a:txBody>
                    <a:bodyPr/>
                    <a:lstStyle/>
                    <a:p>
                      <a:pPr algn="ctr">
                        <a:lnSpc>
                          <a:spcPct val="115000"/>
                        </a:lnSpc>
                        <a:spcAft>
                          <a:spcPts val="1000"/>
                        </a:spcAft>
                      </a:pPr>
                      <a:r>
                        <a:rPr lang="nl-NL" sz="1600" dirty="0">
                          <a:effectLst/>
                          <a:latin typeface="+mn-lt"/>
                        </a:rPr>
                        <a:t>1</a:t>
                      </a:r>
                      <a:endParaRPr lang="nl-NL"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nl-NL" sz="1600" dirty="0">
                          <a:effectLst/>
                          <a:latin typeface="+mn-lt"/>
                          <a:ea typeface="Calibri" panose="020F0502020204030204" pitchFamily="34" charset="0"/>
                          <a:cs typeface="Times New Roman" panose="02020603050405020304" pitchFamily="18" charset="0"/>
                        </a:rPr>
                        <a:t>Introductie: Voeding en water</a:t>
                      </a:r>
                    </a:p>
                  </a:txBody>
                  <a:tcPr marL="68580" marR="68580" marT="0" marB="0"/>
                </a:tc>
                <a:extLst>
                  <a:ext uri="{0D108BD9-81ED-4DB2-BD59-A6C34878D82A}">
                    <a16:rowId xmlns:a16="http://schemas.microsoft.com/office/drawing/2014/main" val="590245511"/>
                  </a:ext>
                </a:extLst>
              </a:tr>
              <a:tr h="421025">
                <a:tc>
                  <a:txBody>
                    <a:bodyPr/>
                    <a:lstStyle/>
                    <a:p>
                      <a:pPr algn="ctr">
                        <a:lnSpc>
                          <a:spcPct val="115000"/>
                        </a:lnSpc>
                        <a:spcAft>
                          <a:spcPts val="1000"/>
                        </a:spcAft>
                      </a:pPr>
                      <a:r>
                        <a:rPr lang="nl-NL" sz="1600" dirty="0">
                          <a:solidFill>
                            <a:schemeClr val="bg1"/>
                          </a:solidFill>
                          <a:effectLst/>
                          <a:latin typeface="+mn-lt"/>
                        </a:rPr>
                        <a:t>2</a:t>
                      </a:r>
                      <a:endParaRPr lang="nl-NL" sz="16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nl-NL" sz="1600" dirty="0">
                          <a:solidFill>
                            <a:schemeClr val="tx1"/>
                          </a:solidFill>
                          <a:effectLst/>
                          <a:latin typeface="+mn-lt"/>
                          <a:ea typeface="Calibri" panose="020F0502020204030204" pitchFamily="34" charset="0"/>
                          <a:cs typeface="Times New Roman" panose="02020603050405020304" pitchFamily="18" charset="0"/>
                        </a:rPr>
                        <a:t>Water</a:t>
                      </a:r>
                    </a:p>
                  </a:txBody>
                  <a:tcPr marL="68580" marR="68580" marT="0" marB="0"/>
                </a:tc>
                <a:extLst>
                  <a:ext uri="{0D108BD9-81ED-4DB2-BD59-A6C34878D82A}">
                    <a16:rowId xmlns:a16="http://schemas.microsoft.com/office/drawing/2014/main" val="2515447955"/>
                  </a:ext>
                </a:extLst>
              </a:tr>
              <a:tr h="421025">
                <a:tc>
                  <a:txBody>
                    <a:bodyPr/>
                    <a:lstStyle/>
                    <a:p>
                      <a:pPr algn="ctr">
                        <a:lnSpc>
                          <a:spcPct val="115000"/>
                        </a:lnSpc>
                        <a:spcAft>
                          <a:spcPts val="1000"/>
                        </a:spcAft>
                      </a:pPr>
                      <a:r>
                        <a:rPr lang="nl-NL" sz="1600" dirty="0">
                          <a:effectLst/>
                          <a:latin typeface="+mn-lt"/>
                        </a:rPr>
                        <a:t>3</a:t>
                      </a:r>
                      <a:endParaRPr lang="nl-NL"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nl-NL" sz="1600" dirty="0">
                          <a:solidFill>
                            <a:srgbClr val="FF0000"/>
                          </a:solidFill>
                          <a:effectLst/>
                          <a:latin typeface="+mn-lt"/>
                        </a:rPr>
                        <a:t>Waterkwaliteit en zuurgraad bepalen</a:t>
                      </a:r>
                      <a:endParaRPr lang="nl-NL" sz="16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3988446"/>
                  </a:ext>
                </a:extLst>
              </a:tr>
              <a:tr h="421025">
                <a:tc>
                  <a:txBody>
                    <a:bodyPr/>
                    <a:lstStyle/>
                    <a:p>
                      <a:pPr algn="ctr">
                        <a:lnSpc>
                          <a:spcPct val="115000"/>
                        </a:lnSpc>
                        <a:spcAft>
                          <a:spcPts val="1000"/>
                        </a:spcAft>
                      </a:pPr>
                      <a:r>
                        <a:rPr lang="nl-NL" sz="1600" dirty="0">
                          <a:effectLst/>
                          <a:latin typeface="+mn-lt"/>
                        </a:rPr>
                        <a:t>4</a:t>
                      </a:r>
                      <a:endParaRPr lang="nl-NL"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nl-NL" sz="1600" dirty="0">
                          <a:effectLst/>
                          <a:latin typeface="+mn-lt"/>
                        </a:rPr>
                        <a:t>Veilig werken</a:t>
                      </a:r>
                      <a:endParaRPr lang="nl-NL"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1338942"/>
                  </a:ext>
                </a:extLst>
              </a:tr>
              <a:tr h="400849">
                <a:tc>
                  <a:txBody>
                    <a:bodyPr/>
                    <a:lstStyle/>
                    <a:p>
                      <a:pPr algn="ctr">
                        <a:lnSpc>
                          <a:spcPct val="115000"/>
                        </a:lnSpc>
                        <a:spcAft>
                          <a:spcPts val="1000"/>
                        </a:spcAft>
                      </a:pPr>
                      <a:r>
                        <a:rPr lang="nl-NL" sz="1600" dirty="0">
                          <a:effectLst/>
                          <a:latin typeface="+mn-lt"/>
                        </a:rPr>
                        <a:t>5</a:t>
                      </a:r>
                      <a:endParaRPr lang="nl-NL"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nl-NL" sz="1600" dirty="0">
                          <a:effectLst/>
                          <a:latin typeface="+mn-lt"/>
                        </a:rPr>
                        <a:t>Reinigingsmiddelen</a:t>
                      </a:r>
                      <a:endParaRPr lang="nl-NL"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6112884"/>
                  </a:ext>
                </a:extLst>
              </a:tr>
              <a:tr h="421025">
                <a:tc>
                  <a:txBody>
                    <a:bodyPr/>
                    <a:lstStyle/>
                    <a:p>
                      <a:pPr algn="ctr">
                        <a:lnSpc>
                          <a:spcPct val="115000"/>
                        </a:lnSpc>
                        <a:spcAft>
                          <a:spcPts val="1000"/>
                        </a:spcAft>
                      </a:pPr>
                      <a:r>
                        <a:rPr lang="nl-NL" sz="1600" dirty="0">
                          <a:effectLst/>
                          <a:latin typeface="+mn-lt"/>
                        </a:rPr>
                        <a:t>6</a:t>
                      </a:r>
                      <a:endParaRPr lang="nl-NL"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nl-NL" sz="1600" dirty="0">
                          <a:effectLst/>
                          <a:latin typeface="+mn-lt"/>
                        </a:rPr>
                        <a:t>Mengsels en zuivere stoffen</a:t>
                      </a:r>
                      <a:endParaRPr lang="nl-NL"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292289"/>
                  </a:ext>
                </a:extLst>
              </a:tr>
              <a:tr h="421025">
                <a:tc>
                  <a:txBody>
                    <a:bodyPr/>
                    <a:lstStyle/>
                    <a:p>
                      <a:pPr algn="ctr">
                        <a:lnSpc>
                          <a:spcPct val="115000"/>
                        </a:lnSpc>
                        <a:spcAft>
                          <a:spcPts val="1000"/>
                        </a:spcAft>
                      </a:pPr>
                      <a:r>
                        <a:rPr lang="nl-NL" sz="1600" dirty="0">
                          <a:effectLst/>
                          <a:latin typeface="+mn-lt"/>
                        </a:rPr>
                        <a:t>7</a:t>
                      </a:r>
                      <a:endParaRPr lang="nl-NL"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nl-NL" sz="1600" dirty="0">
                          <a:effectLst/>
                          <a:latin typeface="+mn-lt"/>
                        </a:rPr>
                        <a:t>Toets</a:t>
                      </a:r>
                      <a:endParaRPr lang="nl-NL"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3992683"/>
                  </a:ext>
                </a:extLst>
              </a:tr>
            </a:tbl>
          </a:graphicData>
        </a:graphic>
      </p:graphicFrame>
    </p:spTree>
    <p:extLst>
      <p:ext uri="{BB962C8B-B14F-4D97-AF65-F5344CB8AC3E}">
        <p14:creationId xmlns:p14="http://schemas.microsoft.com/office/powerpoint/2010/main" val="170132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sz="4000" dirty="0"/>
              <a:t>pH bepalen</a:t>
            </a:r>
          </a:p>
        </p:txBody>
      </p:sp>
      <p:sp>
        <p:nvSpPr>
          <p:cNvPr id="2" name="Tijdelijke aanduiding voor inhoud 1"/>
          <p:cNvSpPr>
            <a:spLocks noGrp="1"/>
          </p:cNvSpPr>
          <p:nvPr>
            <p:ph idx="1"/>
          </p:nvPr>
        </p:nvSpPr>
        <p:spPr/>
        <p:txBody>
          <a:bodyPr/>
          <a:lstStyle/>
          <a:p>
            <a:r>
              <a:rPr lang="nl-NL" sz="2000" dirty="0"/>
              <a:t>Met indicatorpapier</a:t>
            </a:r>
          </a:p>
          <a:p>
            <a:endParaRPr lang="nl-NL" dirty="0"/>
          </a:p>
          <a:p>
            <a:endParaRPr lang="nl-N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817" y="2141432"/>
            <a:ext cx="5291658" cy="3719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4516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8DF9F0-93ED-431F-BC34-98D2ED3DEF7A}"/>
              </a:ext>
            </a:extLst>
          </p:cNvPr>
          <p:cNvSpPr>
            <a:spLocks noGrp="1"/>
          </p:cNvSpPr>
          <p:nvPr>
            <p:ph type="title"/>
          </p:nvPr>
        </p:nvSpPr>
        <p:spPr/>
        <p:txBody>
          <a:bodyPr/>
          <a:lstStyle/>
          <a:p>
            <a:r>
              <a:rPr lang="nl-NL" dirty="0"/>
              <a:t>Stikstofkringloop</a:t>
            </a:r>
          </a:p>
        </p:txBody>
      </p:sp>
      <p:sp>
        <p:nvSpPr>
          <p:cNvPr id="3" name="Tijdelijke aanduiding voor inhoud 2">
            <a:extLst>
              <a:ext uri="{FF2B5EF4-FFF2-40B4-BE49-F238E27FC236}">
                <a16:creationId xmlns:a16="http://schemas.microsoft.com/office/drawing/2014/main" id="{BE0F86EB-5912-478D-A632-A67D5693EC77}"/>
              </a:ext>
            </a:extLst>
          </p:cNvPr>
          <p:cNvSpPr>
            <a:spLocks noGrp="1"/>
          </p:cNvSpPr>
          <p:nvPr>
            <p:ph idx="1"/>
          </p:nvPr>
        </p:nvSpPr>
        <p:spPr/>
        <p:txBody>
          <a:bodyPr/>
          <a:lstStyle/>
          <a:p>
            <a:r>
              <a:rPr lang="nl-NL" dirty="0"/>
              <a:t>Stikstofproblematiek</a:t>
            </a:r>
          </a:p>
          <a:p>
            <a:pPr lvl="1"/>
            <a:r>
              <a:rPr lang="nl-NL" dirty="0"/>
              <a:t>Ammoniak</a:t>
            </a:r>
          </a:p>
          <a:p>
            <a:pPr lvl="1"/>
            <a:r>
              <a:rPr lang="nl-NL" dirty="0"/>
              <a:t>Nitriet en Nitraat</a:t>
            </a:r>
          </a:p>
          <a:p>
            <a:endParaRPr lang="nl-NL" dirty="0"/>
          </a:p>
          <a:p>
            <a:r>
              <a:rPr lang="nl-NL" dirty="0"/>
              <a:t>Ammoniak en Nitraat zijn normale afbraakproducten die bij ‘gezond’ water door nitrificerende bacteriën worden verwijderd uit het water.</a:t>
            </a:r>
          </a:p>
          <a:p>
            <a:r>
              <a:rPr lang="nl-NL" dirty="0"/>
              <a:t>Bij geen goede waterbalans kan het zijn dat deze bacteriën niet alle ammoniak en nitriet kunnen omzetten waardoor het in het water blijft zitten. Dit is giftig voor planten en dieren.</a:t>
            </a:r>
          </a:p>
          <a:p>
            <a:endParaRPr lang="nl-NL" dirty="0"/>
          </a:p>
        </p:txBody>
      </p:sp>
      <p:pic>
        <p:nvPicPr>
          <p:cNvPr id="6146" name="Picture 2" descr="Vervuild Water Foto's, Afbeeldingen En Stock Fotografie - 123RF">
            <a:extLst>
              <a:ext uri="{FF2B5EF4-FFF2-40B4-BE49-F238E27FC236}">
                <a16:creationId xmlns:a16="http://schemas.microsoft.com/office/drawing/2014/main" id="{C540B4C2-3C9B-48AA-9EF6-07E0301B5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399" y="1520297"/>
            <a:ext cx="2968625" cy="1979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975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De kringloop, die geen kringloop is..... - KoiQuestion">
            <a:extLst>
              <a:ext uri="{FF2B5EF4-FFF2-40B4-BE49-F238E27FC236}">
                <a16:creationId xmlns:a16="http://schemas.microsoft.com/office/drawing/2014/main" id="{5AD8F6D4-66A1-4CCC-8704-2ACB163F9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303" y="403224"/>
            <a:ext cx="9335136" cy="573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302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4124E-0D3E-4995-980C-DC12864F3F32}"/>
              </a:ext>
            </a:extLst>
          </p:cNvPr>
          <p:cNvSpPr>
            <a:spLocks noGrp="1"/>
          </p:cNvSpPr>
          <p:nvPr>
            <p:ph type="title"/>
          </p:nvPr>
        </p:nvSpPr>
        <p:spPr/>
        <p:txBody>
          <a:bodyPr/>
          <a:lstStyle/>
          <a:p>
            <a:r>
              <a:rPr lang="nl-NL" dirty="0"/>
              <a:t>Eutrofiëring</a:t>
            </a:r>
          </a:p>
        </p:txBody>
      </p:sp>
      <p:sp>
        <p:nvSpPr>
          <p:cNvPr id="3" name="Tijdelijke aanduiding voor inhoud 2">
            <a:extLst>
              <a:ext uri="{FF2B5EF4-FFF2-40B4-BE49-F238E27FC236}">
                <a16:creationId xmlns:a16="http://schemas.microsoft.com/office/drawing/2014/main" id="{EF3AFFFE-1795-4035-92E3-0206D612D558}"/>
              </a:ext>
            </a:extLst>
          </p:cNvPr>
          <p:cNvSpPr>
            <a:spLocks noGrp="1"/>
          </p:cNvSpPr>
          <p:nvPr>
            <p:ph idx="1"/>
          </p:nvPr>
        </p:nvSpPr>
        <p:spPr/>
        <p:txBody>
          <a:bodyPr/>
          <a:lstStyle/>
          <a:p>
            <a:r>
              <a:rPr lang="nl-NL" dirty="0"/>
              <a:t>Ontstaat door enorme toename van voedingsstoffen in het water</a:t>
            </a:r>
          </a:p>
          <a:p>
            <a:r>
              <a:rPr lang="nl-NL" dirty="0" err="1"/>
              <a:t>Oftewijl</a:t>
            </a:r>
            <a:r>
              <a:rPr lang="nl-NL" dirty="0"/>
              <a:t>: vermesting of overbemesting</a:t>
            </a:r>
          </a:p>
          <a:p>
            <a:r>
              <a:rPr lang="nl-NL" dirty="0"/>
              <a:t>Hierdoor staat overmatige algengroei waardoor al het leven in het water (en daarbuiten) negatief worden beïnvloed. </a:t>
            </a:r>
          </a:p>
          <a:p>
            <a:r>
              <a:rPr lang="nl-NL" dirty="0">
                <a:hlinkClick r:id="rId2"/>
              </a:rPr>
              <a:t>Lees meer hierover met deze link</a:t>
            </a:r>
            <a:r>
              <a:rPr lang="nl-NL" dirty="0"/>
              <a:t>. </a:t>
            </a:r>
          </a:p>
        </p:txBody>
      </p:sp>
      <p:pic>
        <p:nvPicPr>
          <p:cNvPr id="5" name="Picture 4" descr="Dør fisk eutrofiering Foto Colourbox">
            <a:extLst>
              <a:ext uri="{FF2B5EF4-FFF2-40B4-BE49-F238E27FC236}">
                <a16:creationId xmlns:a16="http://schemas.microsoft.com/office/drawing/2014/main" id="{A5442D70-A0DD-4F93-9E1D-BDF609D9A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7329" y="3767535"/>
            <a:ext cx="3636872" cy="240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431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64270E-88AC-47CE-AAF1-DA878441A55E}"/>
              </a:ext>
            </a:extLst>
          </p:cNvPr>
          <p:cNvSpPr>
            <a:spLocks noGrp="1"/>
          </p:cNvSpPr>
          <p:nvPr>
            <p:ph type="title"/>
          </p:nvPr>
        </p:nvSpPr>
        <p:spPr/>
        <p:txBody>
          <a:bodyPr/>
          <a:lstStyle/>
          <a:p>
            <a:r>
              <a:rPr lang="nl-NL" dirty="0" err="1"/>
              <a:t>Sneltesten</a:t>
            </a:r>
            <a:endParaRPr lang="nl-NL" dirty="0"/>
          </a:p>
        </p:txBody>
      </p:sp>
      <p:sp>
        <p:nvSpPr>
          <p:cNvPr id="3" name="Tijdelijke aanduiding voor inhoud 2">
            <a:extLst>
              <a:ext uri="{FF2B5EF4-FFF2-40B4-BE49-F238E27FC236}">
                <a16:creationId xmlns:a16="http://schemas.microsoft.com/office/drawing/2014/main" id="{564BB0F7-67E5-4BEE-AA28-6C8FDD9CA53B}"/>
              </a:ext>
            </a:extLst>
          </p:cNvPr>
          <p:cNvSpPr>
            <a:spLocks noGrp="1"/>
          </p:cNvSpPr>
          <p:nvPr>
            <p:ph idx="1"/>
          </p:nvPr>
        </p:nvSpPr>
        <p:spPr>
          <a:xfrm>
            <a:off x="838200" y="1825625"/>
            <a:ext cx="10515600" cy="4351338"/>
          </a:xfrm>
        </p:spPr>
        <p:txBody>
          <a:bodyPr>
            <a:normAutofit fontScale="92500" lnSpcReduction="10000"/>
          </a:bodyPr>
          <a:lstStyle/>
          <a:p>
            <a:r>
              <a:rPr lang="nl-NL" dirty="0"/>
              <a:t>Heel verschillende mogelijkheden om water te testen.</a:t>
            </a:r>
          </a:p>
          <a:p>
            <a:r>
              <a:rPr lang="nl-NL" dirty="0" err="1"/>
              <a:t>Sneltesten</a:t>
            </a:r>
            <a:r>
              <a:rPr lang="nl-NL" dirty="0"/>
              <a:t> zijn handig om thuis te gebruiken en worden veel toegepast voor bv. aquaria en vijver:</a:t>
            </a:r>
          </a:p>
          <a:p>
            <a:endParaRPr lang="nl-NL" dirty="0"/>
          </a:p>
          <a:p>
            <a:endParaRPr lang="nl-NL" dirty="0"/>
          </a:p>
          <a:p>
            <a:endParaRPr lang="nl-NL" dirty="0"/>
          </a:p>
          <a:p>
            <a:endParaRPr lang="nl-NL" dirty="0"/>
          </a:p>
          <a:p>
            <a:endParaRPr lang="nl-NL" dirty="0"/>
          </a:p>
          <a:p>
            <a:r>
              <a:rPr lang="nl-NL" dirty="0"/>
              <a:t>Verder kun je watermonsters ook op sturen naar laboratoria:</a:t>
            </a:r>
          </a:p>
          <a:p>
            <a:pPr lvl="1"/>
            <a:r>
              <a:rPr lang="nl-NL" dirty="0">
                <a:hlinkClick r:id="rId2"/>
              </a:rPr>
              <a:t>Wateronderzoek voor dieren (door de GD)</a:t>
            </a:r>
            <a:endParaRPr lang="nl-NL" dirty="0"/>
          </a:p>
        </p:txBody>
      </p:sp>
      <p:sp>
        <p:nvSpPr>
          <p:cNvPr id="4" name="AutoShape 2" descr="Aquariumwater testen – Quick-Test of Teststrip - DiscusZolder">
            <a:extLst>
              <a:ext uri="{FF2B5EF4-FFF2-40B4-BE49-F238E27FC236}">
                <a16:creationId xmlns:a16="http://schemas.microsoft.com/office/drawing/2014/main" id="{5DB1DBDB-5679-4B84-A11E-0907B30E3C1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a:extLst>
              <a:ext uri="{FF2B5EF4-FFF2-40B4-BE49-F238E27FC236}">
                <a16:creationId xmlns:a16="http://schemas.microsoft.com/office/drawing/2014/main" id="{BEE4185D-F441-465E-B7A0-4B89E5BFBE54}"/>
              </a:ext>
            </a:extLst>
          </p:cNvPr>
          <p:cNvPicPr>
            <a:picLocks noChangeAspect="1"/>
          </p:cNvPicPr>
          <p:nvPr/>
        </p:nvPicPr>
        <p:blipFill>
          <a:blip r:embed="rId3"/>
          <a:stretch>
            <a:fillRect/>
          </a:stretch>
        </p:blipFill>
        <p:spPr>
          <a:xfrm>
            <a:off x="2399682" y="3009899"/>
            <a:ext cx="3315318" cy="2212975"/>
          </a:xfrm>
          <a:prstGeom prst="rect">
            <a:avLst/>
          </a:prstGeom>
        </p:spPr>
      </p:pic>
      <p:pic>
        <p:nvPicPr>
          <p:cNvPr id="9222" name="Picture 6" descr="Watertesten.nl">
            <a:extLst>
              <a:ext uri="{FF2B5EF4-FFF2-40B4-BE49-F238E27FC236}">
                <a16:creationId xmlns:a16="http://schemas.microsoft.com/office/drawing/2014/main" id="{9D6436CD-727D-4D3A-90E9-E3A014C799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009899"/>
            <a:ext cx="2832100" cy="209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374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FB582-BAA5-4248-B690-E471017B2027}"/>
              </a:ext>
            </a:extLst>
          </p:cNvPr>
          <p:cNvSpPr>
            <a:spLocks noGrp="1"/>
          </p:cNvSpPr>
          <p:nvPr>
            <p:ph type="title"/>
          </p:nvPr>
        </p:nvSpPr>
        <p:spPr/>
        <p:txBody>
          <a:bodyPr/>
          <a:lstStyle/>
          <a:p>
            <a:r>
              <a:rPr lang="nl-NL" dirty="0"/>
              <a:t>Volgende week</a:t>
            </a:r>
          </a:p>
        </p:txBody>
      </p:sp>
      <p:sp>
        <p:nvSpPr>
          <p:cNvPr id="3" name="Tijdelijke aanduiding voor inhoud 2">
            <a:extLst>
              <a:ext uri="{FF2B5EF4-FFF2-40B4-BE49-F238E27FC236}">
                <a16:creationId xmlns:a16="http://schemas.microsoft.com/office/drawing/2014/main" id="{D501638F-BFAE-4E3C-A197-41AE95ABC2E6}"/>
              </a:ext>
            </a:extLst>
          </p:cNvPr>
          <p:cNvSpPr>
            <a:spLocks noGrp="1"/>
          </p:cNvSpPr>
          <p:nvPr>
            <p:ph idx="1"/>
          </p:nvPr>
        </p:nvSpPr>
        <p:spPr/>
        <p:txBody>
          <a:bodyPr/>
          <a:lstStyle/>
          <a:p>
            <a:r>
              <a:rPr lang="nl-NL" dirty="0"/>
              <a:t>Bespreken opdrachten deze les</a:t>
            </a:r>
          </a:p>
          <a:p>
            <a:r>
              <a:rPr lang="nl-NL" dirty="0"/>
              <a:t>Meer over veilig werken als dierverzorger</a:t>
            </a:r>
          </a:p>
        </p:txBody>
      </p:sp>
    </p:spTree>
    <p:extLst>
      <p:ext uri="{BB962C8B-B14F-4D97-AF65-F5344CB8AC3E}">
        <p14:creationId xmlns:p14="http://schemas.microsoft.com/office/powerpoint/2010/main" val="3434739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4DDEEC-EE46-4AB1-AAFE-5FFEC8687EA6}"/>
              </a:ext>
            </a:extLst>
          </p:cNvPr>
          <p:cNvSpPr>
            <a:spLocks noGrp="1"/>
          </p:cNvSpPr>
          <p:nvPr>
            <p:ph type="title"/>
          </p:nvPr>
        </p:nvSpPr>
        <p:spPr/>
        <p:txBody>
          <a:bodyPr/>
          <a:lstStyle/>
          <a:p>
            <a:r>
              <a:rPr lang="nl-NL" dirty="0"/>
              <a:t>Terugblik vorige les</a:t>
            </a:r>
          </a:p>
        </p:txBody>
      </p:sp>
      <p:sp>
        <p:nvSpPr>
          <p:cNvPr id="3" name="Tijdelijke aanduiding voor inhoud 2">
            <a:extLst>
              <a:ext uri="{FF2B5EF4-FFF2-40B4-BE49-F238E27FC236}">
                <a16:creationId xmlns:a16="http://schemas.microsoft.com/office/drawing/2014/main" id="{AC1A6F81-FC16-41CA-96C8-907DC8F21EEF}"/>
              </a:ext>
            </a:extLst>
          </p:cNvPr>
          <p:cNvSpPr>
            <a:spLocks noGrp="1"/>
          </p:cNvSpPr>
          <p:nvPr>
            <p:ph idx="1"/>
          </p:nvPr>
        </p:nvSpPr>
        <p:spPr/>
        <p:txBody>
          <a:bodyPr/>
          <a:lstStyle/>
          <a:p>
            <a:r>
              <a:rPr lang="nl-NL" dirty="0"/>
              <a:t>Eigenschappen van water</a:t>
            </a:r>
          </a:p>
          <a:p>
            <a:r>
              <a:rPr lang="nl-NL" dirty="0"/>
              <a:t>Oplosbaarheid</a:t>
            </a:r>
          </a:p>
          <a:p>
            <a:r>
              <a:rPr lang="nl-NL" dirty="0"/>
              <a:t>Opdrachten</a:t>
            </a:r>
          </a:p>
        </p:txBody>
      </p:sp>
    </p:spTree>
    <p:extLst>
      <p:ext uri="{BB962C8B-B14F-4D97-AF65-F5344CB8AC3E}">
        <p14:creationId xmlns:p14="http://schemas.microsoft.com/office/powerpoint/2010/main" val="3408966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49A9A8-4A12-4562-B454-13D26626713D}"/>
              </a:ext>
            </a:extLst>
          </p:cNvPr>
          <p:cNvSpPr>
            <a:spLocks noGrp="1"/>
          </p:cNvSpPr>
          <p:nvPr>
            <p:ph type="title"/>
          </p:nvPr>
        </p:nvSpPr>
        <p:spPr/>
        <p:txBody>
          <a:bodyPr/>
          <a:lstStyle/>
          <a:p>
            <a:r>
              <a:rPr lang="nl-NL" dirty="0"/>
              <a:t>Deze les</a:t>
            </a:r>
          </a:p>
        </p:txBody>
      </p:sp>
      <p:sp>
        <p:nvSpPr>
          <p:cNvPr id="3" name="Tijdelijke aanduiding voor inhoud 2">
            <a:extLst>
              <a:ext uri="{FF2B5EF4-FFF2-40B4-BE49-F238E27FC236}">
                <a16:creationId xmlns:a16="http://schemas.microsoft.com/office/drawing/2014/main" id="{884B44C1-1927-44BA-A4A7-4BD090ADBE55}"/>
              </a:ext>
            </a:extLst>
          </p:cNvPr>
          <p:cNvSpPr>
            <a:spLocks noGrp="1"/>
          </p:cNvSpPr>
          <p:nvPr>
            <p:ph idx="1"/>
          </p:nvPr>
        </p:nvSpPr>
        <p:spPr/>
        <p:txBody>
          <a:bodyPr/>
          <a:lstStyle/>
          <a:p>
            <a:r>
              <a:rPr lang="nl-NL" dirty="0"/>
              <a:t>Waterkwaliteit</a:t>
            </a:r>
          </a:p>
          <a:p>
            <a:r>
              <a:rPr lang="nl-NL" dirty="0"/>
              <a:t>Zuurtegraad bepalen</a:t>
            </a:r>
          </a:p>
          <a:p>
            <a:endParaRPr lang="nl-NL" dirty="0"/>
          </a:p>
          <a:p>
            <a:r>
              <a:rPr lang="nl-NL" dirty="0"/>
              <a:t>Waarom belangrijk?</a:t>
            </a:r>
          </a:p>
          <a:p>
            <a:endParaRPr lang="nl-NL" dirty="0"/>
          </a:p>
        </p:txBody>
      </p:sp>
    </p:spTree>
    <p:extLst>
      <p:ext uri="{BB962C8B-B14F-4D97-AF65-F5344CB8AC3E}">
        <p14:creationId xmlns:p14="http://schemas.microsoft.com/office/powerpoint/2010/main" val="4222781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9AB9FA-0766-42F6-95A5-9AC5B75A16F9}"/>
              </a:ext>
            </a:extLst>
          </p:cNvPr>
          <p:cNvSpPr>
            <a:spLocks noGrp="1"/>
          </p:cNvSpPr>
          <p:nvPr>
            <p:ph type="title"/>
          </p:nvPr>
        </p:nvSpPr>
        <p:spPr/>
        <p:txBody>
          <a:bodyPr/>
          <a:lstStyle/>
          <a:p>
            <a:r>
              <a:rPr lang="nl-NL" dirty="0"/>
              <a:t>Waterkwaliteit</a:t>
            </a:r>
          </a:p>
        </p:txBody>
      </p:sp>
      <p:sp>
        <p:nvSpPr>
          <p:cNvPr id="3" name="Tijdelijke aanduiding voor inhoud 2">
            <a:extLst>
              <a:ext uri="{FF2B5EF4-FFF2-40B4-BE49-F238E27FC236}">
                <a16:creationId xmlns:a16="http://schemas.microsoft.com/office/drawing/2014/main" id="{7F74B3CD-0C65-4287-A91F-293BAFC09A71}"/>
              </a:ext>
            </a:extLst>
          </p:cNvPr>
          <p:cNvSpPr>
            <a:spLocks noGrp="1"/>
          </p:cNvSpPr>
          <p:nvPr>
            <p:ph idx="1"/>
          </p:nvPr>
        </p:nvSpPr>
        <p:spPr/>
        <p:txBody>
          <a:bodyPr/>
          <a:lstStyle/>
          <a:p>
            <a:pPr marL="0" indent="0">
              <a:buNone/>
            </a:pPr>
            <a:endParaRPr lang="nl-NL" dirty="0"/>
          </a:p>
          <a:p>
            <a:pPr marL="514350" indent="-514350">
              <a:buFont typeface="+mj-lt"/>
              <a:buAutoNum type="arabicPeriod"/>
            </a:pPr>
            <a:r>
              <a:rPr lang="nl-NL" dirty="0"/>
              <a:t>Waardoor kan de waterkwaliteit achteruit gaan?</a:t>
            </a:r>
          </a:p>
          <a:p>
            <a:pPr marL="514350" indent="-514350">
              <a:buFont typeface="+mj-lt"/>
              <a:buAutoNum type="arabicPeriod"/>
            </a:pPr>
            <a:r>
              <a:rPr lang="nl-NL" dirty="0"/>
              <a:t>Wat kan je meten aan het water om de kwaliteit te meten?</a:t>
            </a:r>
          </a:p>
        </p:txBody>
      </p:sp>
    </p:spTree>
    <p:extLst>
      <p:ext uri="{BB962C8B-B14F-4D97-AF65-F5344CB8AC3E}">
        <p14:creationId xmlns:p14="http://schemas.microsoft.com/office/powerpoint/2010/main" val="1217563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78110-3B93-4646-8531-0189979612D6}"/>
              </a:ext>
            </a:extLst>
          </p:cNvPr>
          <p:cNvSpPr>
            <a:spLocks noGrp="1"/>
          </p:cNvSpPr>
          <p:nvPr>
            <p:ph type="title"/>
          </p:nvPr>
        </p:nvSpPr>
        <p:spPr/>
        <p:txBody>
          <a:bodyPr/>
          <a:lstStyle/>
          <a:p>
            <a:r>
              <a:rPr lang="nl-NL" dirty="0"/>
              <a:t>Wat wil je?</a:t>
            </a:r>
          </a:p>
        </p:txBody>
      </p:sp>
      <p:sp>
        <p:nvSpPr>
          <p:cNvPr id="3" name="Tijdelijke aanduiding voor inhoud 2">
            <a:extLst>
              <a:ext uri="{FF2B5EF4-FFF2-40B4-BE49-F238E27FC236}">
                <a16:creationId xmlns:a16="http://schemas.microsoft.com/office/drawing/2014/main" id="{2313074D-A2BE-4F88-9C5A-91C4FC76A8D4}"/>
              </a:ext>
            </a:extLst>
          </p:cNvPr>
          <p:cNvSpPr>
            <a:spLocks noGrp="1"/>
          </p:cNvSpPr>
          <p:nvPr>
            <p:ph idx="1"/>
          </p:nvPr>
        </p:nvSpPr>
        <p:spPr/>
        <p:txBody>
          <a:bodyPr/>
          <a:lstStyle/>
          <a:p>
            <a:r>
              <a:rPr lang="nl-NL" dirty="0"/>
              <a:t>Water om te drinken?</a:t>
            </a:r>
          </a:p>
          <a:p>
            <a:r>
              <a:rPr lang="nl-NL" dirty="0"/>
              <a:t>Water voor het aquarium/vijver?</a:t>
            </a:r>
          </a:p>
          <a:p>
            <a:r>
              <a:rPr lang="nl-NL" dirty="0"/>
              <a:t>Water voor schoonmaken?</a:t>
            </a:r>
          </a:p>
          <a:p>
            <a:r>
              <a:rPr lang="nl-NL" dirty="0"/>
              <a:t>Water voor (tuin)planten en landbouw?</a:t>
            </a:r>
          </a:p>
          <a:p>
            <a:r>
              <a:rPr lang="nl-NL" dirty="0"/>
              <a:t>Water om in te zwemmen?</a:t>
            </a:r>
          </a:p>
          <a:p>
            <a:endParaRPr lang="nl-NL" dirty="0"/>
          </a:p>
          <a:p>
            <a:r>
              <a:rPr lang="nl-NL" dirty="0"/>
              <a:t>Kwaliteit dus afhankelijk van welke eisen je stelt aan het water.</a:t>
            </a:r>
          </a:p>
        </p:txBody>
      </p:sp>
      <p:pic>
        <p:nvPicPr>
          <p:cNvPr id="10242" name="Picture 2" descr="Zwemwater - statisch_waterbeheersysteem">
            <a:extLst>
              <a:ext uri="{FF2B5EF4-FFF2-40B4-BE49-F238E27FC236}">
                <a16:creationId xmlns:a16="http://schemas.microsoft.com/office/drawing/2014/main" id="{D0C942A7-CE51-4712-9225-CEAF65C5AE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3762" y="2228850"/>
            <a:ext cx="4205526"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347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EBB22C-47EE-4A94-842F-6B023CD038B3}"/>
              </a:ext>
            </a:extLst>
          </p:cNvPr>
          <p:cNvSpPr>
            <a:spLocks noGrp="1"/>
          </p:cNvSpPr>
          <p:nvPr>
            <p:ph type="title"/>
          </p:nvPr>
        </p:nvSpPr>
        <p:spPr/>
        <p:txBody>
          <a:bodyPr/>
          <a:lstStyle/>
          <a:p>
            <a:r>
              <a:rPr lang="nl-NL" dirty="0"/>
              <a:t>Eigenschappen water</a:t>
            </a:r>
          </a:p>
        </p:txBody>
      </p:sp>
      <p:sp>
        <p:nvSpPr>
          <p:cNvPr id="3" name="Tijdelijke aanduiding voor inhoud 2">
            <a:extLst>
              <a:ext uri="{FF2B5EF4-FFF2-40B4-BE49-F238E27FC236}">
                <a16:creationId xmlns:a16="http://schemas.microsoft.com/office/drawing/2014/main" id="{1775C969-F991-4E98-A9F8-B0170D6CD5B2}"/>
              </a:ext>
            </a:extLst>
          </p:cNvPr>
          <p:cNvSpPr>
            <a:spLocks noGrp="1"/>
          </p:cNvSpPr>
          <p:nvPr>
            <p:ph idx="1"/>
          </p:nvPr>
        </p:nvSpPr>
        <p:spPr/>
        <p:txBody>
          <a:bodyPr/>
          <a:lstStyle/>
          <a:p>
            <a:r>
              <a:rPr lang="nl-NL" dirty="0"/>
              <a:t>Een watermolecule is de samenstelling van een groot zuurstofatoom (O) en twee kleine waterstofatomen (H). Deze atomen worden door sterke krachten met elkaar verbonden. </a:t>
            </a:r>
          </a:p>
          <a:p>
            <a:r>
              <a:rPr lang="nl-NL" dirty="0"/>
              <a:t>Zuiver water is kleur-, geur- en smaakloos. </a:t>
            </a:r>
          </a:p>
          <a:p>
            <a:r>
              <a:rPr lang="nl-NL" dirty="0"/>
              <a:t>Water is de enige stof die onder natuurlijke omstandigheden in vaste (ijs), vloeibare (water) en gasvormige toestand (damp) voorkomt.</a:t>
            </a:r>
          </a:p>
          <a:p>
            <a:r>
              <a:rPr lang="nl-NL" dirty="0"/>
              <a:t>Water heeft een enorm oplossend vermogen, hierdoor is het een ideaal transportmiddel in het lichaam. </a:t>
            </a:r>
          </a:p>
        </p:txBody>
      </p:sp>
    </p:spTree>
    <p:extLst>
      <p:ext uri="{BB962C8B-B14F-4D97-AF65-F5344CB8AC3E}">
        <p14:creationId xmlns:p14="http://schemas.microsoft.com/office/powerpoint/2010/main" val="1824592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512A25-5727-4D9D-BDB9-0E1F9CFB983A}"/>
              </a:ext>
            </a:extLst>
          </p:cNvPr>
          <p:cNvSpPr>
            <a:spLocks noGrp="1"/>
          </p:cNvSpPr>
          <p:nvPr>
            <p:ph type="title"/>
          </p:nvPr>
        </p:nvSpPr>
        <p:spPr/>
        <p:txBody>
          <a:bodyPr/>
          <a:lstStyle/>
          <a:p>
            <a:r>
              <a:rPr lang="nl-NL" dirty="0"/>
              <a:t>Eigenschappen</a:t>
            </a:r>
          </a:p>
        </p:txBody>
      </p:sp>
      <p:sp>
        <p:nvSpPr>
          <p:cNvPr id="3" name="Tijdelijke aanduiding voor inhoud 2">
            <a:extLst>
              <a:ext uri="{FF2B5EF4-FFF2-40B4-BE49-F238E27FC236}">
                <a16:creationId xmlns:a16="http://schemas.microsoft.com/office/drawing/2014/main" id="{5D85851F-0B82-4F6F-B85B-CE1AC4725158}"/>
              </a:ext>
            </a:extLst>
          </p:cNvPr>
          <p:cNvSpPr>
            <a:spLocks noGrp="1"/>
          </p:cNvSpPr>
          <p:nvPr>
            <p:ph idx="1"/>
          </p:nvPr>
        </p:nvSpPr>
        <p:spPr/>
        <p:txBody>
          <a:bodyPr>
            <a:normAutofit fontScale="92500" lnSpcReduction="20000"/>
          </a:bodyPr>
          <a:lstStyle/>
          <a:p>
            <a:r>
              <a:rPr lang="nl-NL" dirty="0"/>
              <a:t>Zichtbare eigenschappen van bijvoorbeeld water:</a:t>
            </a:r>
          </a:p>
          <a:p>
            <a:pPr lvl="1"/>
            <a:r>
              <a:rPr lang="nl-NL" dirty="0"/>
              <a:t>Kleur</a:t>
            </a:r>
          </a:p>
          <a:p>
            <a:pPr lvl="1"/>
            <a:r>
              <a:rPr lang="nl-NL" dirty="0"/>
              <a:t>Hardheid</a:t>
            </a:r>
          </a:p>
          <a:p>
            <a:pPr lvl="1"/>
            <a:r>
              <a:rPr lang="nl-NL" dirty="0"/>
              <a:t>Dichtheid</a:t>
            </a:r>
          </a:p>
          <a:p>
            <a:pPr lvl="1"/>
            <a:r>
              <a:rPr lang="nl-NL" dirty="0"/>
              <a:t>Temperatuur</a:t>
            </a:r>
          </a:p>
          <a:p>
            <a:pPr lvl="1"/>
            <a:r>
              <a:rPr lang="nl-NL" dirty="0"/>
              <a:t>Etc.</a:t>
            </a:r>
          </a:p>
          <a:p>
            <a:r>
              <a:rPr lang="nl-NL" dirty="0"/>
              <a:t>Chemische eigenschappen van water:</a:t>
            </a:r>
          </a:p>
          <a:p>
            <a:pPr lvl="1"/>
            <a:r>
              <a:rPr lang="nl-NL" dirty="0"/>
              <a:t>Zuurstofgehalte</a:t>
            </a:r>
          </a:p>
          <a:p>
            <a:pPr lvl="1"/>
            <a:r>
              <a:rPr lang="nl-NL" dirty="0"/>
              <a:t>CO2 gehalte</a:t>
            </a:r>
          </a:p>
          <a:p>
            <a:pPr lvl="1"/>
            <a:r>
              <a:rPr lang="nl-NL" dirty="0"/>
              <a:t>Nitraat gehalte</a:t>
            </a:r>
          </a:p>
          <a:p>
            <a:pPr lvl="1"/>
            <a:r>
              <a:rPr lang="nl-NL" dirty="0"/>
              <a:t>Ammoniak gehalte</a:t>
            </a:r>
          </a:p>
          <a:p>
            <a:pPr lvl="1"/>
            <a:r>
              <a:rPr lang="nl-NL" dirty="0"/>
              <a:t>pH</a:t>
            </a:r>
          </a:p>
          <a:p>
            <a:pPr lvl="1"/>
            <a:r>
              <a:rPr lang="nl-NL" dirty="0"/>
              <a:t>Etc.</a:t>
            </a:r>
          </a:p>
        </p:txBody>
      </p:sp>
    </p:spTree>
    <p:extLst>
      <p:ext uri="{BB962C8B-B14F-4D97-AF65-F5344CB8AC3E}">
        <p14:creationId xmlns:p14="http://schemas.microsoft.com/office/powerpoint/2010/main" val="2836989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59808C-89BA-4F7E-88C7-A5D1F8E2D389}"/>
              </a:ext>
            </a:extLst>
          </p:cNvPr>
          <p:cNvSpPr>
            <a:spLocks noGrp="1"/>
          </p:cNvSpPr>
          <p:nvPr>
            <p:ph type="title"/>
          </p:nvPr>
        </p:nvSpPr>
        <p:spPr/>
        <p:txBody>
          <a:bodyPr/>
          <a:lstStyle/>
          <a:p>
            <a:r>
              <a:rPr lang="nl-NL" dirty="0"/>
              <a:t>Kwaliteit van water</a:t>
            </a:r>
          </a:p>
        </p:txBody>
      </p:sp>
      <p:sp>
        <p:nvSpPr>
          <p:cNvPr id="3" name="Tijdelijke aanduiding voor inhoud 2">
            <a:extLst>
              <a:ext uri="{FF2B5EF4-FFF2-40B4-BE49-F238E27FC236}">
                <a16:creationId xmlns:a16="http://schemas.microsoft.com/office/drawing/2014/main" id="{9479E4B9-330F-492E-85A0-C9C85A7C9DAD}"/>
              </a:ext>
            </a:extLst>
          </p:cNvPr>
          <p:cNvSpPr>
            <a:spLocks noGrp="1"/>
          </p:cNvSpPr>
          <p:nvPr>
            <p:ph idx="1"/>
          </p:nvPr>
        </p:nvSpPr>
        <p:spPr/>
        <p:txBody>
          <a:bodyPr>
            <a:normAutofit fontScale="92500" lnSpcReduction="10000"/>
          </a:bodyPr>
          <a:lstStyle/>
          <a:p>
            <a:pPr marL="0" indent="0">
              <a:buNone/>
            </a:pPr>
            <a:r>
              <a:rPr lang="nl-NL" dirty="0"/>
              <a:t>Stoffen die </a:t>
            </a:r>
            <a:r>
              <a:rPr lang="nl-NL" b="1" i="1" dirty="0"/>
              <a:t>verontreinigingen</a:t>
            </a:r>
            <a:r>
              <a:rPr lang="nl-NL" dirty="0"/>
              <a:t> veroorzaken in het water worden naar de aard van herkomst in de volgende soorten onderverdeeld:</a:t>
            </a:r>
          </a:p>
          <a:p>
            <a:r>
              <a:rPr lang="nl-NL" b="1" dirty="0"/>
              <a:t>Mechanische verontreinigingen</a:t>
            </a:r>
            <a:r>
              <a:rPr lang="nl-NL" dirty="0"/>
              <a:t>, zoals drijvende stoffen (plastic, hout, olie etc.) en troep, zoals oude fietsen, flessen etc.</a:t>
            </a:r>
          </a:p>
          <a:p>
            <a:r>
              <a:rPr lang="nl-NL" b="1" dirty="0"/>
              <a:t>Biologische verontreinigingen</a:t>
            </a:r>
            <a:r>
              <a:rPr lang="nl-NL" dirty="0"/>
              <a:t>. Hiertoe behoren ziekteverwekkende micro-organismen (bijv. bacteriën en virussen). Grote concentraties organisch afval afkomstig uit rioleringen en de landbouw zorgen voor sterke ontwikkeling van bacteriën.</a:t>
            </a:r>
          </a:p>
          <a:p>
            <a:r>
              <a:rPr lang="nl-NL" b="1" dirty="0"/>
              <a:t>Chemische en fysische verontreinigingen</a:t>
            </a:r>
            <a:r>
              <a:rPr lang="nl-NL" dirty="0"/>
              <a:t>. Chemische verontreinigingen worden bijv. veroorzaakt door zware metalen (lood, kwikzouten) en pesticiden (landbouwgif). Een voorbeeld van een fysische verontreiniging is een verhoging van de temperatuur.</a:t>
            </a:r>
          </a:p>
          <a:p>
            <a:endParaRPr lang="nl-NL" dirty="0"/>
          </a:p>
        </p:txBody>
      </p:sp>
    </p:spTree>
    <p:extLst>
      <p:ext uri="{BB962C8B-B14F-4D97-AF65-F5344CB8AC3E}">
        <p14:creationId xmlns:p14="http://schemas.microsoft.com/office/powerpoint/2010/main" val="759393695"/>
      </p:ext>
    </p:extLst>
  </p:cSld>
  <p:clrMapOvr>
    <a:masterClrMapping/>
  </p:clrMapOvr>
</p:sld>
</file>

<file path=ppt/theme/theme1.xml><?xml version="1.0" encoding="utf-8"?>
<a:theme xmlns:a="http://schemas.openxmlformats.org/drawingml/2006/main" name="Scheikund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eikunde" id="{BEE7CEF1-901B-4144-BDB7-F86117A76EBF}" vid="{3C091EC9-57F1-445C-91F2-A684FA13FECD}"/>
    </a:ext>
  </a:extLst>
</a:theme>
</file>

<file path=docProps/app.xml><?xml version="1.0" encoding="utf-8"?>
<Properties xmlns="http://schemas.openxmlformats.org/officeDocument/2006/extended-properties" xmlns:vt="http://schemas.openxmlformats.org/officeDocument/2006/docPropsVTypes">
  <Template>Scheikunde</Template>
  <TotalTime>517</TotalTime>
  <Words>754</Words>
  <Application>Microsoft Office PowerPoint</Application>
  <PresentationFormat>Breedbeeld</PresentationFormat>
  <Paragraphs>141</Paragraphs>
  <Slides>25</Slides>
  <Notes>0</Notes>
  <HiddenSlides>0</HiddenSlides>
  <MMClips>0</MMClips>
  <ScaleCrop>false</ScaleCrop>
  <HeadingPairs>
    <vt:vector size="4" baseType="variant">
      <vt:variant>
        <vt:lpstr>Thema</vt:lpstr>
      </vt:variant>
      <vt:variant>
        <vt:i4>1</vt:i4>
      </vt:variant>
      <vt:variant>
        <vt:lpstr>Diatitels</vt:lpstr>
      </vt:variant>
      <vt:variant>
        <vt:i4>25</vt:i4>
      </vt:variant>
    </vt:vector>
  </HeadingPairs>
  <TitlesOfParts>
    <vt:vector size="26" baseType="lpstr">
      <vt:lpstr>Scheikunde</vt:lpstr>
      <vt:lpstr>Scheikunde 2 3. Waterkwaliteit en zuurgraad</vt:lpstr>
      <vt:lpstr>Dit blok</vt:lpstr>
      <vt:lpstr>Terugblik vorige les</vt:lpstr>
      <vt:lpstr>Deze les</vt:lpstr>
      <vt:lpstr>Waterkwaliteit</vt:lpstr>
      <vt:lpstr>Wat wil je?</vt:lpstr>
      <vt:lpstr>Eigenschappen water</vt:lpstr>
      <vt:lpstr>Eigenschappen</vt:lpstr>
      <vt:lpstr>Kwaliteit van water</vt:lpstr>
      <vt:lpstr>Vervuiling voor mensen</vt:lpstr>
      <vt:lpstr>Waterkwaliteit wordt o.a. bepaald door:</vt:lpstr>
      <vt:lpstr>Watertemperatuur</vt:lpstr>
      <vt:lpstr>PowerPoint-presentatie</vt:lpstr>
      <vt:lpstr>PowerPoint-presentatie</vt:lpstr>
      <vt:lpstr>Zuurstofgehalte water</vt:lpstr>
      <vt:lpstr>Bekijk dit plaatje goed</vt:lpstr>
      <vt:lpstr>Hardheid van water</vt:lpstr>
      <vt:lpstr>Zuurgraad / pH</vt:lpstr>
      <vt:lpstr>Zuur, neutraal en basisch</vt:lpstr>
      <vt:lpstr>pH bepalen</vt:lpstr>
      <vt:lpstr>Stikstofkringloop</vt:lpstr>
      <vt:lpstr>PowerPoint-presentatie</vt:lpstr>
      <vt:lpstr>Eutrofiëring</vt:lpstr>
      <vt:lpstr>Sneltesten</vt:lpstr>
      <vt:lpstr>Volgende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Scheikunde 2 3. Waterkwaliteit</dc:title>
  <dc:creator>Yorike van der Weijden</dc:creator>
  <cp:lastModifiedBy>Yorike van der Weijden</cp:lastModifiedBy>
  <cp:revision>38</cp:revision>
  <dcterms:created xsi:type="dcterms:W3CDTF">2020-03-06T14:28:53Z</dcterms:created>
  <dcterms:modified xsi:type="dcterms:W3CDTF">2020-04-14T11:34:41Z</dcterms:modified>
</cp:coreProperties>
</file>